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0948-C64A-4E70-B9DD-EF0019EDAA46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EEEF7-0A86-4AE8-8A6D-13806CCAB1D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987956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0948-C64A-4E70-B9DD-EF0019EDAA46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EEEF7-0A86-4AE8-8A6D-13806CCAB1D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2351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0948-C64A-4E70-B9DD-EF0019EDAA46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EEEF7-0A86-4AE8-8A6D-13806CCAB1D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334711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0948-C64A-4E70-B9DD-EF0019EDAA46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EEEF7-0A86-4AE8-8A6D-13806CCAB1D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86601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0948-C64A-4E70-B9DD-EF0019EDAA46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EEEF7-0A86-4AE8-8A6D-13806CCAB1D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036309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0948-C64A-4E70-B9DD-EF0019EDAA46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EEEF7-0A86-4AE8-8A6D-13806CCAB1D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07185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0948-C64A-4E70-B9DD-EF0019EDAA46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EEEF7-0A86-4AE8-8A6D-13806CCAB1D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36936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0948-C64A-4E70-B9DD-EF0019EDAA46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EEEF7-0A86-4AE8-8A6D-13806CCAB1D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029120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0948-C64A-4E70-B9DD-EF0019EDAA46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EEEF7-0A86-4AE8-8A6D-13806CCAB1D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283296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0948-C64A-4E70-B9DD-EF0019EDAA46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EEEF7-0A86-4AE8-8A6D-13806CCAB1D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917097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0948-C64A-4E70-B9DD-EF0019EDAA46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EEEF7-0A86-4AE8-8A6D-13806CCAB1D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294366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90948-C64A-4E70-B9DD-EF0019EDAA46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EEEF7-0A86-4AE8-8A6D-13806CCAB1D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601448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ubmed.ncbi.nlm.nih.gov/?term=%22Nutman%20TB%22%5bAuthor%5d" TargetMode="External"/><Relationship Id="rId2" Type="http://schemas.openxmlformats.org/officeDocument/2006/relationships/hyperlink" Target="https://pubmed.ncbi.nlm.nih.gov/?term=%22Gazzinelli-Guimaraes%20PH%22%5bAuthor%5d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onlinelibrary.wiley.com/authored-by/Chauvin/Alain" TargetMode="External"/><Relationship Id="rId4" Type="http://schemas.openxmlformats.org/officeDocument/2006/relationships/hyperlink" Target="https://onlinelibrary.wiley.com/authored-by/Moreau/Emmanuel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Immune Response against </a:t>
            </a:r>
            <a:r>
              <a:rPr lang="en-US" dirty="0" smtClean="0"/>
              <a:t>Helminthes</a:t>
            </a:r>
            <a:br>
              <a:rPr lang="en-US" dirty="0" smtClean="0"/>
            </a:br>
            <a:r>
              <a:rPr lang="en-US" sz="2000" dirty="0" smtClean="0"/>
              <a:t>Dr Mohammed Shoeb</a:t>
            </a:r>
            <a:br>
              <a:rPr lang="en-US" sz="2000" dirty="0" smtClean="0"/>
            </a:br>
            <a:r>
              <a:rPr lang="en-US" sz="2000" dirty="0" smtClean="0"/>
              <a:t>Assistant Professor</a:t>
            </a:r>
            <a:br>
              <a:rPr lang="en-US" sz="2000" dirty="0" smtClean="0"/>
            </a:br>
            <a:r>
              <a:rPr lang="en-US" sz="2000" dirty="0" smtClean="0"/>
              <a:t>Department of Zoology</a:t>
            </a:r>
            <a:br>
              <a:rPr lang="en-US" sz="2000" dirty="0" smtClean="0"/>
            </a:br>
            <a:r>
              <a:rPr lang="en-US" sz="2000" dirty="0" smtClean="0"/>
              <a:t>Govt. Dr WW Patankar Girl’s PG College, Durg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xmlns="" val="4257430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Helminthes are large, multicellular organisms that reside in humans but do not ordinarily multiply there and are not intracellular pathogens. </a:t>
            </a:r>
          </a:p>
          <a:p>
            <a:r>
              <a:rPr lang="en-US" dirty="0" smtClean="0"/>
              <a:t>Although helminthes are more accessible to the immune system than protozoans, most infected individuals carry few of these parasites; for this reason, the immune system is not strongly engaged and the level of immunity generated to helminthes is often very poor.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789493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68513841"/>
              </p:ext>
            </p:extLst>
          </p:nvPr>
        </p:nvGraphicFramePr>
        <p:xfrm>
          <a:off x="467544" y="188640"/>
          <a:ext cx="8229600" cy="61879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1" dirty="0" err="1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Helminth</a:t>
                      </a:r>
                      <a:r>
                        <a:rPr lang="en-IN" sz="1300" b="1" dirty="0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 species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1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Disease or condition in</a:t>
                      </a:r>
                      <a:br>
                        <a:rPr lang="en-IN" sz="1300" b="1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</a:br>
                      <a:r>
                        <a:rPr lang="en-IN" sz="1300" b="1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humans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1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Estimate prevalence</a:t>
                      </a:r>
                      <a:br>
                        <a:rPr lang="en-IN" sz="1300" b="1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</a:br>
                      <a:r>
                        <a:rPr lang="en-IN" sz="1300" b="1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worldwide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1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Habitat of adult worm</a:t>
                      </a:r>
                      <a:br>
                        <a:rPr lang="en-IN" sz="1300" b="1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</a:br>
                      <a:r>
                        <a:rPr lang="en-IN" sz="1300" b="1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in humans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Nematodes</a:t>
                      </a:r>
                      <a:endParaRPr lang="en-IN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i="1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Ascaris lumbricoides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Ascariasis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804 million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Small intestine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i="1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Trichuris trichiura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Trichuriasis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477 million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Large intestine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i="1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Enterobius vermicularis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Enterobiasis (Oxyuriasis)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&gt;200 million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 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i="1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Ancylostoma duodenale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Ancylostomiasis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i="1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Wuchereria bancrofti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Lymphatic filariasis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44 million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Lymphatic vessels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i="1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Trichinella spiralis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Trichinellosis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0.066 million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Small intestine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kern="1200" dirty="0" err="1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Trematodes</a:t>
                      </a:r>
                      <a:endParaRPr lang="en-IN" sz="1600" b="1" kern="1200" dirty="0">
                        <a:solidFill>
                          <a:srgbClr val="1B1B1B"/>
                        </a:solidFill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i="1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Schistosoma mansoni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Intestinal schistosomiasis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206 million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Mesenteric veins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i="1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Schistosoma haematobium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Urogenital schistosomiasis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 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Venous plexus of urinary</a:t>
                      </a:r>
                      <a:br>
                        <a:rPr lang="en-IN" sz="1300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</a:br>
                      <a:r>
                        <a:rPr lang="en-IN" sz="1300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bladder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i="1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Fasciola hepatica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Fascioliasis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80 million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Bile ducts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kern="1200" dirty="0" err="1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Cestodes</a:t>
                      </a:r>
                      <a:endParaRPr lang="en-IN" sz="1600" b="1" kern="1200" dirty="0">
                        <a:solidFill>
                          <a:srgbClr val="1B1B1B"/>
                        </a:solidFill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i="1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Echinococcus granulosus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Hydatid disease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0.8 million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N/A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i="1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Cysticercus cellulosae</a:t>
                      </a:r>
                      <a:r>
                        <a:rPr lang="en-IN" sz="1300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IN" sz="1300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</a:br>
                      <a:r>
                        <a:rPr lang="en-IN" sz="1300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( </a:t>
                      </a:r>
                      <a:r>
                        <a:rPr lang="en-IN" sz="1300" i="1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Taenia solium</a:t>
                      </a:r>
                      <a:r>
                        <a:rPr lang="en-IN" sz="1300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 larva)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Cysticercosis and</a:t>
                      </a:r>
                      <a:br>
                        <a:rPr lang="en-IN" sz="1300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</a:br>
                      <a:r>
                        <a:rPr lang="en-IN" sz="1300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Neurocysticercosis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1 million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N/A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i="1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Taenia solium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Intestinal taeniasis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0.38 million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dirty="0">
                          <a:solidFill>
                            <a:srgbClr val="1B1B1B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Small intestine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57113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Immune Response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fontAlgn="ctr">
              <a:buNone/>
            </a:pPr>
            <a:r>
              <a:rPr lang="en-US" dirty="0"/>
              <a:t>The immune response to helminths involves a range of innate and adaptive pathways that work together to expel and resist the parasites: 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Type 2 immune response</a:t>
            </a:r>
            <a:endParaRPr lang="en-US" dirty="0"/>
          </a:p>
          <a:p>
            <a:pPr marL="0" indent="0" fontAlgn="ctr">
              <a:buNone/>
            </a:pPr>
            <a:r>
              <a:rPr lang="en-US" dirty="0" smtClean="0"/>
              <a:t>This </a:t>
            </a:r>
            <a:r>
              <a:rPr lang="en-US" dirty="0"/>
              <a:t>response is characterized by the accumulation of </a:t>
            </a:r>
            <a:r>
              <a:rPr lang="en-US" dirty="0" smtClean="0"/>
              <a:t>	cells </a:t>
            </a:r>
            <a:r>
              <a:rPr lang="en-US" dirty="0"/>
              <a:t>such as </a:t>
            </a:r>
            <a:r>
              <a:rPr lang="en-US" dirty="0" err="1"/>
              <a:t>eosinophils</a:t>
            </a:r>
            <a:r>
              <a:rPr lang="en-US" dirty="0"/>
              <a:t>, basophils, mast cells, and </a:t>
            </a:r>
            <a:r>
              <a:rPr lang="en-US" dirty="0" smtClean="0"/>
              <a:t>CD4+T </a:t>
            </a:r>
            <a:r>
              <a:rPr lang="en-US" dirty="0"/>
              <a:t>helper 2 (T</a:t>
            </a:r>
            <a:r>
              <a:rPr lang="en-US" sz="2600" dirty="0"/>
              <a:t>H</a:t>
            </a:r>
            <a:r>
              <a:rPr lang="en-US" dirty="0"/>
              <a:t>2) cells. These cells produce </a:t>
            </a:r>
            <a:r>
              <a:rPr lang="en-US" dirty="0" smtClean="0"/>
              <a:t>cytokines </a:t>
            </a:r>
            <a:r>
              <a:rPr lang="en-US" dirty="0"/>
              <a:t>that change the epithelial cells to clear the </a:t>
            </a:r>
            <a:r>
              <a:rPr lang="en-US" dirty="0" smtClean="0"/>
              <a:t>parasite</a:t>
            </a:r>
            <a:r>
              <a:rPr lang="en-US" dirty="0"/>
              <a:t>. </a:t>
            </a:r>
            <a:endParaRPr lang="en-US" dirty="0" smtClean="0"/>
          </a:p>
          <a:p>
            <a:pPr marL="514350" indent="-514350" fontAlgn="ctr">
              <a:buFont typeface="+mj-lt"/>
              <a:buAutoNum type="arabicPeriod" startAt="2"/>
            </a:pPr>
            <a:r>
              <a:rPr lang="en-US" b="1" dirty="0" smtClean="0"/>
              <a:t>Antibody-dependent </a:t>
            </a:r>
            <a:r>
              <a:rPr lang="en-US" b="1" dirty="0"/>
              <a:t>cellular cytotoxicity (ADCC)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This </a:t>
            </a:r>
            <a:r>
              <a:rPr lang="en-US" dirty="0"/>
              <a:t>process involves the use of antibodies like </a:t>
            </a:r>
            <a:r>
              <a:rPr lang="en-US" dirty="0" err="1"/>
              <a:t>IgE</a:t>
            </a:r>
            <a:r>
              <a:rPr lang="en-US" dirty="0"/>
              <a:t>, </a:t>
            </a:r>
            <a:r>
              <a:rPr lang="en-US" dirty="0" err="1"/>
              <a:t>IgG</a:t>
            </a:r>
            <a:r>
              <a:rPr lang="en-US" dirty="0"/>
              <a:t>, </a:t>
            </a:r>
            <a:r>
              <a:rPr lang="en-US" dirty="0" smtClean="0"/>
              <a:t>or </a:t>
            </a:r>
            <a:r>
              <a:rPr lang="en-US" dirty="0"/>
              <a:t>IgA to cover parasitic structures. Cells with receptors </a:t>
            </a:r>
            <a:r>
              <a:rPr lang="en-US" dirty="0" smtClean="0"/>
              <a:t> for </a:t>
            </a:r>
            <a:r>
              <a:rPr lang="en-US" dirty="0"/>
              <a:t>the Fc fragment (</a:t>
            </a:r>
            <a:r>
              <a:rPr lang="en-US" dirty="0" err="1"/>
              <a:t>RFc</a:t>
            </a:r>
            <a:r>
              <a:rPr lang="en-US" dirty="0"/>
              <a:t>) then destroy the parasitic </a:t>
            </a:r>
            <a:r>
              <a:rPr lang="en-US" dirty="0" smtClean="0"/>
              <a:t>structures.</a:t>
            </a:r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168926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47664" y="339682"/>
            <a:ext cx="5688632" cy="6401686"/>
          </a:xfrm>
        </p:spPr>
      </p:pic>
    </p:spTree>
    <p:extLst>
      <p:ext uri="{BB962C8B-B14F-4D97-AF65-F5344CB8AC3E}">
        <p14:creationId xmlns:p14="http://schemas.microsoft.com/office/powerpoint/2010/main" xmlns="" val="3062503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>Overview of the immune response generated against </a:t>
            </a:r>
            <a:r>
              <a:rPr lang="en-US" sz="3100" dirty="0" err="1" smtClean="0"/>
              <a:t>Schistosoma</a:t>
            </a:r>
            <a:r>
              <a:rPr lang="en-US" sz="3100" dirty="0" smtClean="0"/>
              <a:t> </a:t>
            </a:r>
            <a:r>
              <a:rPr lang="en-US" sz="3100" dirty="0" err="1" smtClean="0"/>
              <a:t>mansoni</a:t>
            </a:r>
            <a:r>
              <a:rPr lang="en-US" dirty="0" smtClean="0"/>
              <a:t/>
            </a:r>
            <a:br>
              <a:rPr lang="en-US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response includes an </a:t>
            </a:r>
            <a:r>
              <a:rPr lang="en-US" dirty="0" err="1" smtClean="0"/>
              <a:t>IgE</a:t>
            </a:r>
            <a:r>
              <a:rPr lang="en-US" dirty="0" smtClean="0"/>
              <a:t> </a:t>
            </a:r>
            <a:r>
              <a:rPr lang="en-US" dirty="0" err="1" smtClean="0"/>
              <a:t>humoral</a:t>
            </a:r>
            <a:r>
              <a:rPr lang="en-US" dirty="0" smtClean="0"/>
              <a:t> component (top) </a:t>
            </a:r>
          </a:p>
          <a:p>
            <a:r>
              <a:rPr lang="en-US" dirty="0" smtClean="0"/>
              <a:t>The cell-mediated component involving </a:t>
            </a:r>
            <a:r>
              <a:rPr lang="en-IN" dirty="0" smtClean="0"/>
              <a:t>CD4+ T cells (bottom). </a:t>
            </a:r>
          </a:p>
          <a:p>
            <a:r>
              <a:rPr lang="en-IN" dirty="0" smtClean="0"/>
              <a:t>C = complement; ECF = eosinophil chemotactic factor; NCF = neutrophil chemotactic factor; PAF = platelet-activating factor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701471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/>
              <a:t>Helminth</a:t>
            </a:r>
            <a:r>
              <a:rPr lang="en-IN" dirty="0"/>
              <a:t> parasites and immune </a:t>
            </a:r>
            <a:r>
              <a:rPr lang="en-IN" dirty="0" smtClean="0"/>
              <a:t>regulation</a:t>
            </a:r>
          </a:p>
          <a:p>
            <a:pPr marL="0" indent="0">
              <a:buNone/>
            </a:pPr>
            <a:r>
              <a:rPr lang="en-IN" u="sng" dirty="0" smtClean="0">
                <a:hlinkClick r:id="rId2"/>
              </a:rPr>
              <a:t>Pedro </a:t>
            </a:r>
            <a:r>
              <a:rPr lang="en-IN" u="sng" dirty="0">
                <a:hlinkClick r:id="rId2"/>
              </a:rPr>
              <a:t>H </a:t>
            </a:r>
            <a:r>
              <a:rPr lang="en-IN" u="sng" dirty="0" err="1" smtClean="0">
                <a:hlinkClick r:id="rId2"/>
              </a:rPr>
              <a:t>Gazzinelli-Guimaraes</a:t>
            </a:r>
            <a:r>
              <a:rPr lang="en-IN" dirty="0" smtClean="0"/>
              <a:t>,</a:t>
            </a:r>
            <a:r>
              <a:rPr lang="en-IN" dirty="0"/>
              <a:t> </a:t>
            </a:r>
            <a:r>
              <a:rPr lang="en-IN" u="sng" dirty="0">
                <a:hlinkClick r:id="rId3"/>
              </a:rPr>
              <a:t>Thomas B </a:t>
            </a:r>
            <a:r>
              <a:rPr lang="en-IN" u="sng" dirty="0" err="1" smtClean="0">
                <a:hlinkClick r:id="rId3"/>
              </a:rPr>
              <a:t>Nutman</a:t>
            </a:r>
            <a:endParaRPr lang="en-IN" dirty="0"/>
          </a:p>
          <a:p>
            <a:r>
              <a:rPr lang="en-US" dirty="0"/>
              <a:t>Immunity against Helminths: Interactions with the Host and the </a:t>
            </a:r>
            <a:r>
              <a:rPr lang="en-US" dirty="0" err="1"/>
              <a:t>Intercurrent</a:t>
            </a:r>
            <a:r>
              <a:rPr lang="en-US" dirty="0"/>
              <a:t> Infections</a:t>
            </a:r>
          </a:p>
          <a:p>
            <a:pPr marL="0" indent="0">
              <a:buNone/>
            </a:pPr>
            <a:r>
              <a:rPr lang="en-US" dirty="0">
                <a:hlinkClick r:id="rId4"/>
              </a:rPr>
              <a:t>Emmanuelle Moreau</a:t>
            </a:r>
            <a:r>
              <a:rPr lang="en-US" dirty="0"/>
              <a:t>, </a:t>
            </a:r>
            <a:r>
              <a:rPr lang="en-US" dirty="0">
                <a:hlinkClick r:id="rId5"/>
              </a:rPr>
              <a:t>Alain </a:t>
            </a:r>
            <a:r>
              <a:rPr lang="en-US" dirty="0" smtClean="0">
                <a:hlinkClick r:id="rId5"/>
              </a:rPr>
              <a:t>Chauvin</a:t>
            </a:r>
            <a:endParaRPr lang="en-US" dirty="0" smtClean="0"/>
          </a:p>
          <a:p>
            <a:r>
              <a:rPr lang="en-US" dirty="0" smtClean="0"/>
              <a:t>Immunology by </a:t>
            </a:r>
            <a:r>
              <a:rPr lang="en-US" dirty="0" err="1" smtClean="0"/>
              <a:t>Kuby</a:t>
            </a:r>
            <a:endParaRPr lang="en-US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923237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240</Words>
  <Application>Microsoft Office PowerPoint</Application>
  <PresentationFormat>On-screen Show (4:3)</PresentationFormat>
  <Paragraphs>84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Immune Response against Helminthes Dr Mohammed Shoeb Assistant Professor Department of Zoology Govt. Dr WW Patankar Girl’s PG College, Durg</vt:lpstr>
      <vt:lpstr>Introduction</vt:lpstr>
      <vt:lpstr>Slide 3</vt:lpstr>
      <vt:lpstr>Immune Response</vt:lpstr>
      <vt:lpstr>Slide 5</vt:lpstr>
      <vt:lpstr>Overview of the immune response generated against Schistosoma mansoni 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Immune Response against Helminthes</dc:title>
  <dc:creator>user</dc:creator>
  <cp:lastModifiedBy>zoology</cp:lastModifiedBy>
  <cp:revision>14</cp:revision>
  <dcterms:created xsi:type="dcterms:W3CDTF">2024-12-27T10:41:28Z</dcterms:created>
  <dcterms:modified xsi:type="dcterms:W3CDTF">2025-07-14T11:00:25Z</dcterms:modified>
</cp:coreProperties>
</file>